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18288000" cy="1028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z4ez7Lmd9HUNOeTRbyuxCQzXV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76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20889aebd_0_4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320889aebd_0_4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320889aebd_0_4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2ee525285_0_5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42ee525285_0_5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balloons fill the holes that the others leave?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Weather 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Ozone layer 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Launch Platform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research,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42ee525285_0_5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2ee525285_0_10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2ee525285_0_10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42ee525285_0_10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2ee525285_0_16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42ee525285_0_16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cylinder/ spheres because of the beneficial stress situation</a:t>
            </a:r>
            <a:endParaRPr/>
          </a:p>
        </p:txBody>
      </p:sp>
      <p:sp>
        <p:nvSpPr>
          <p:cNvPr id="241" name="Google Shape;241;g342ee525285_0_16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34106aa90_0_9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34106aa90_0_9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Started with </a:t>
            </a:r>
            <a:r>
              <a:rPr lang="en-US"/>
              <a:t>circle tubing, flanges. Truncated octohedron had a lot of lost space and was a little outside our sizing/budget.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Cubic cupola (rhombicuboctahedron) was the next logical evolution, but is very complicated, lots of welds and not a lot of great internal space.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Rectangular design is the first iteration of the cubic cupola shape, only pressurized component of the design, will evolve.</a:t>
            </a:r>
            <a:endParaRPr/>
          </a:p>
        </p:txBody>
      </p:sp>
      <p:sp>
        <p:nvSpPr>
          <p:cNvPr id="251" name="Google Shape;251;g3434106aa90_0_9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2ee525285_0_21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2ee525285_0_21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delays of the vacuum chamber</a:t>
            </a:r>
            <a:endParaRPr/>
          </a:p>
        </p:txBody>
      </p:sp>
      <p:sp>
        <p:nvSpPr>
          <p:cNvPr id="265" name="Google Shape;265;g342ee525285_0_21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2ee525285_0_26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2ee525285_0_26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42ee525285_0_26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2ee525285_0_46:notes"/>
          <p:cNvSpPr/>
          <p:nvPr>
            <p:ph idx="2" type="sldImg"/>
          </p:nvPr>
        </p:nvSpPr>
        <p:spPr>
          <a:xfrm>
            <a:off x="6057900" y="1285875"/>
            <a:ext cx="61722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2ee525285_0_46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42ee525285_0_46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2137299" y="1028700"/>
            <a:ext cx="28575" cy="82296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2137299" y="1028700"/>
            <a:ext cx="28575" cy="82296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3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-4482" y="0"/>
            <a:ext cx="18288000" cy="8049516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-454025" y="10287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22"/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50" name="Google Shape;150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75960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08609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57615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206621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5626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04632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653638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80264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51649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00654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249660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398666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47671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696677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84568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4688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143695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292700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441706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90712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739717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1028700" y="4508027"/>
            <a:ext cx="16230600" cy="28575"/>
          </a:xfrm>
          <a:custGeom>
            <a:rect b="b" l="l" r="r" t="t"/>
            <a:pathLst>
              <a:path extrusionOk="0" h="28575" w="16230600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2146264" y="1026464"/>
            <a:ext cx="28575" cy="82296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9144000" y="0"/>
            <a:ext cx="9143999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/>
          <p:nvPr/>
        </p:nvSpPr>
        <p:spPr>
          <a:xfrm>
            <a:off x="7015305" y="6989450"/>
            <a:ext cx="7200900" cy="28575"/>
          </a:xfrm>
          <a:custGeom>
            <a:rect b="b" l="l" r="r" t="t"/>
            <a:pathLst>
              <a:path extrusionOk="0" h="28575" w="7200900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-4482" y="0"/>
            <a:ext cx="18288000" cy="8049516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/>
          <p:nvPr/>
        </p:nvSpPr>
        <p:spPr>
          <a:xfrm>
            <a:off x="-454025" y="10287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14"/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25" name="Google Shape;25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75960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08609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57615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206621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5626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04632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653638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80264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51649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00654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249660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398666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47671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696677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84568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4688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143695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292700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441706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90712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739717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/>
          <p:nvPr/>
        </p:nvSpPr>
        <p:spPr>
          <a:xfrm>
            <a:off x="-4482" y="0"/>
            <a:ext cx="18288000" cy="8049516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4"/>
          <p:cNvSpPr/>
          <p:nvPr/>
        </p:nvSpPr>
        <p:spPr>
          <a:xfrm>
            <a:off x="-454025" y="10287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14"/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50" name="Google Shape;50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75960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08609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57615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206621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5626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04632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653638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80264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51649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00654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249660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398666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47671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696677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845683" y="5883440"/>
              <a:ext cx="74502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4688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143695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292700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441706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90712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739717" y="5883440"/>
              <a:ext cx="74503" cy="738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 flipH="1" rot="5400000">
            <a:off x="9140192" y="-4766911"/>
            <a:ext cx="45719" cy="182880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 flipH="1" rot="5400000">
            <a:off x="9140192" y="-4766911"/>
            <a:ext cx="45719" cy="182880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9144000" y="0"/>
            <a:ext cx="9143999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9144000" y="0"/>
            <a:ext cx="9143999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028700" y="4508027"/>
            <a:ext cx="16230600" cy="28575"/>
          </a:xfrm>
          <a:custGeom>
            <a:rect b="b" l="l" r="r" t="t"/>
            <a:pathLst>
              <a:path extrusionOk="0" h="28575" w="16230600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1028700" y="4508027"/>
            <a:ext cx="16230600" cy="28575"/>
          </a:xfrm>
          <a:custGeom>
            <a:rect b="b" l="l" r="r" t="t"/>
            <a:pathLst>
              <a:path extrusionOk="0" h="28575" w="16230600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2146264" y="1026464"/>
            <a:ext cx="28575" cy="82296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2146264" y="1026464"/>
            <a:ext cx="28575" cy="8229600"/>
          </a:xfrm>
          <a:custGeom>
            <a:rect b="b" l="l" r="r" t="t"/>
            <a:pathLst>
              <a:path extrusionOk="0" h="8229600" w="28575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7015305" y="6989450"/>
            <a:ext cx="7200900" cy="28575"/>
          </a:xfrm>
          <a:custGeom>
            <a:rect b="b" l="l" r="r" t="t"/>
            <a:pathLst>
              <a:path extrusionOk="0" h="28575" w="7200900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7015305" y="6989450"/>
            <a:ext cx="7200900" cy="28575"/>
          </a:xfrm>
          <a:custGeom>
            <a:rect b="b" l="l" r="r" t="t"/>
            <a:pathLst>
              <a:path extrusionOk="0" h="28575" w="7200900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8842073" y="6118283"/>
            <a:ext cx="6162674" cy="3364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8842073" y="1260941"/>
            <a:ext cx="6162674" cy="41125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15520287" y="1260941"/>
            <a:ext cx="45719" cy="8229600"/>
          </a:xfrm>
          <a:custGeom>
            <a:rect b="b" l="l" r="r" t="t"/>
            <a:pathLst>
              <a:path extrusionOk="0" h="8229600" w="28575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-454025" y="723900"/>
            <a:ext cx="908050" cy="908050"/>
          </a:xfrm>
          <a:custGeom>
            <a:rect b="b" l="l" r="r" t="t"/>
            <a:pathLst>
              <a:path extrusionOk="0" h="908050" w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lvl="0" algn="r">
              <a:buNone/>
              <a:defRPr sz="2400">
                <a:solidFill>
                  <a:schemeClr val="tx1"/>
                </a:solidFill>
              </a:defRPr>
            </a:lvl1pPr>
            <a:lvl2pPr lvl="1" algn="r">
              <a:buNone/>
              <a:defRPr sz="2400">
                <a:solidFill>
                  <a:schemeClr val="tx1"/>
                </a:solidFill>
              </a:defRPr>
            </a:lvl2pPr>
            <a:lvl3pPr lvl="2" algn="r">
              <a:buNone/>
              <a:defRPr sz="2400">
                <a:solidFill>
                  <a:schemeClr val="tx1"/>
                </a:solidFill>
              </a:defRPr>
            </a:lvl3pPr>
            <a:lvl4pPr lvl="3" algn="r">
              <a:buNone/>
              <a:defRPr sz="2400">
                <a:solidFill>
                  <a:schemeClr val="tx1"/>
                </a:solidFill>
              </a:defRPr>
            </a:lvl4pPr>
            <a:lvl5pPr lvl="4" algn="r">
              <a:buNone/>
              <a:defRPr sz="2400">
                <a:solidFill>
                  <a:schemeClr val="tx1"/>
                </a:solidFill>
              </a:defRPr>
            </a:lvl5pPr>
            <a:lvl6pPr lvl="5" algn="r">
              <a:buNone/>
              <a:defRPr sz="2400">
                <a:solidFill>
                  <a:schemeClr val="tx1"/>
                </a:solidFill>
              </a:defRPr>
            </a:lvl6pPr>
            <a:lvl7pPr lvl="6" algn="r">
              <a:buNone/>
              <a:defRPr sz="2400">
                <a:solidFill>
                  <a:schemeClr val="tx1"/>
                </a:solidFill>
              </a:defRPr>
            </a:lvl7pPr>
            <a:lvl8pPr lvl="7" algn="r">
              <a:buNone/>
              <a:defRPr sz="2400">
                <a:solidFill>
                  <a:schemeClr val="tx1"/>
                </a:solidFill>
              </a:defRPr>
            </a:lvl8pPr>
            <a:lvl9pPr lvl="8" algn="r">
              <a:buNone/>
              <a:defRPr sz="24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320889aeb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2225" y="6369350"/>
            <a:ext cx="1974150" cy="18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20889aebd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489" y="629595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320889aebd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2500" y="8373760"/>
            <a:ext cx="1466225" cy="15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320889aebd_0_4"/>
          <p:cNvSpPr txBox="1"/>
          <p:nvPr/>
        </p:nvSpPr>
        <p:spPr>
          <a:xfrm>
            <a:off x="2469625" y="1067250"/>
            <a:ext cx="11096100" cy="2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a Low-Cost High Altitude Manned Balloon Capsule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320889aebd_0_4"/>
          <p:cNvSpPr txBox="1"/>
          <p:nvPr/>
        </p:nvSpPr>
        <p:spPr>
          <a:xfrm>
            <a:off x="2257600" y="3802725"/>
            <a:ext cx="11824800" cy="3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Sean Young - Senior, Aerospace </a:t>
            </a: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Engineering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Mentor: Trent Tresch - Director, University of Arizona Center for Human Space Exploration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 NASA Space Grant Statewide Student Research Symposium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April 19, 2025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320889aebd_0_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3320889aebd_0_4"/>
          <p:cNvPicPr preferRelativeResize="0"/>
          <p:nvPr/>
        </p:nvPicPr>
        <p:blipFill rotWithShape="1">
          <a:blip r:embed="rId6">
            <a:alphaModFix/>
          </a:blip>
          <a:srcRect b="0" l="32745" r="0" t="0"/>
          <a:stretch/>
        </p:blipFill>
        <p:spPr>
          <a:xfrm>
            <a:off x="14472000" y="285600"/>
            <a:ext cx="2970951" cy="588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2ee525285_0_5"/>
          <p:cNvSpPr txBox="1"/>
          <p:nvPr/>
        </p:nvSpPr>
        <p:spPr>
          <a:xfrm>
            <a:off x="2439975" y="779550"/>
            <a:ext cx="6376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342ee52528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8289" y="824340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42ee52528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5" y="8549727"/>
            <a:ext cx="1466225" cy="134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42ee525285_0_5"/>
          <p:cNvSpPr txBox="1"/>
          <p:nvPr/>
        </p:nvSpPr>
        <p:spPr>
          <a:xfrm>
            <a:off x="2439975" y="1770300"/>
            <a:ext cx="10104900" cy="7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stratosphere (6-31 miles) is one of the least explored regions o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Earth.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change that?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Drones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Earth Satellites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Altitude Planes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these methods have significant drawbacks. 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Easiest, most reliable method is using human pilots.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flight tests 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occurred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50s-60s, but not much since then.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ject Man High Gondola &gt; National Museum of the United States Air Force™  &gt; Display" id="225" name="Google Shape;225;g342ee525285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15000" y="1199625"/>
            <a:ext cx="4326375" cy="64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42ee525285_0_5"/>
          <p:cNvSpPr txBox="1"/>
          <p:nvPr/>
        </p:nvSpPr>
        <p:spPr>
          <a:xfrm>
            <a:off x="12544875" y="7661250"/>
            <a:ext cx="56661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Project Manhigh Gondola - Air Force Museum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42ee525285_0_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2ee525285_0_10"/>
          <p:cNvSpPr txBox="1"/>
          <p:nvPr/>
        </p:nvSpPr>
        <p:spPr>
          <a:xfrm>
            <a:off x="2346925" y="752375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42ee525285_0_10"/>
          <p:cNvSpPr txBox="1"/>
          <p:nvPr/>
        </p:nvSpPr>
        <p:spPr>
          <a:xfrm>
            <a:off x="2346925" y="1781975"/>
            <a:ext cx="122343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Capsule capable of carrying two adult human occupants and remaining pressurized to ~1 standard atmosphere.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gear, radios, safety equipment, etc.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enough to be carried by a medium sized gas balloon. 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500-600 pounds without occupants.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effective (full system &lt; $10,000).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and 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maneuverable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enough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managed on the ground with a small crew.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dials, instruments, controls for flight.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from simple, cheap, mass produced materials.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42ee525285_0_1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42ee52528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8289" y="824340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42ee52528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5" y="8549727"/>
            <a:ext cx="1466225" cy="134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2ee525285_0_16"/>
          <p:cNvSpPr txBox="1"/>
          <p:nvPr/>
        </p:nvSpPr>
        <p:spPr>
          <a:xfrm>
            <a:off x="2518800" y="720475"/>
            <a:ext cx="11154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Analysis Performed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42ee525285_0_16"/>
          <p:cNvSpPr txBox="1"/>
          <p:nvPr/>
        </p:nvSpPr>
        <p:spPr>
          <a:xfrm>
            <a:off x="2518800" y="1797475"/>
            <a:ext cx="145947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Evaluated historical pressurized balloon gondolas.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Analyzed various materials: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Chromoly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Steel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Fabric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Performed calculations on strength models when pressurized and during flight.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Planned tests to evaluate pressure 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capabilities and flight performance.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42ee525285_0_1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342ee52528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8289" y="824340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42ee525285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5" y="8549727"/>
            <a:ext cx="1466225" cy="134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34106aa90_0_9"/>
          <p:cNvSpPr txBox="1"/>
          <p:nvPr/>
        </p:nvSpPr>
        <p:spPr>
          <a:xfrm>
            <a:off x="642525" y="716925"/>
            <a:ext cx="111540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Shape Evolution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3434106aa90_0_9"/>
          <p:cNvPicPr preferRelativeResize="0"/>
          <p:nvPr/>
        </p:nvPicPr>
        <p:blipFill rotWithShape="1">
          <a:blip r:embed="rId3">
            <a:alphaModFix/>
          </a:blip>
          <a:srcRect b="10182" l="9130" r="12023" t="4536"/>
          <a:stretch/>
        </p:blipFill>
        <p:spPr>
          <a:xfrm>
            <a:off x="506900" y="2696450"/>
            <a:ext cx="5016450" cy="48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434106aa90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150" y="2361650"/>
            <a:ext cx="5563700" cy="55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434106aa90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88450" y="2696450"/>
            <a:ext cx="5293857" cy="489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3434106aa90_0_9"/>
          <p:cNvCxnSpPr/>
          <p:nvPr/>
        </p:nvCxnSpPr>
        <p:spPr>
          <a:xfrm>
            <a:off x="5658975" y="5143500"/>
            <a:ext cx="8556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g3434106aa90_0_9"/>
          <p:cNvCxnSpPr/>
          <p:nvPr/>
        </p:nvCxnSpPr>
        <p:spPr>
          <a:xfrm>
            <a:off x="11773450" y="5143500"/>
            <a:ext cx="8556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g3434106aa90_0_9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g3434106aa90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58289" y="824340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434106aa90_0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68275" y="8549727"/>
            <a:ext cx="1466225" cy="134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2ee525285_0_21"/>
          <p:cNvSpPr txBox="1"/>
          <p:nvPr/>
        </p:nvSpPr>
        <p:spPr>
          <a:xfrm>
            <a:off x="2350725" y="741800"/>
            <a:ext cx="77634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42ee525285_0_21"/>
          <p:cNvSpPr txBox="1"/>
          <p:nvPr/>
        </p:nvSpPr>
        <p:spPr>
          <a:xfrm>
            <a:off x="2350725" y="1788800"/>
            <a:ext cx="8771700" cy="60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Calibri"/>
              <a:buChar char="●"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Still ongoing!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Calibri"/>
              <a:buChar char="●"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After significant delays, pressure vessel is finally being built.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for more funding to iterate on the design - finish the cubic cupola shape.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Calibri"/>
              <a:buChar char="●"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Plans are in work to perform pressure testing at the UofA vacuum chamber.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Calibri"/>
              <a:buChar char="●"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Also discussing with the Army to use the </a:t>
            </a: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Willcox</a:t>
            </a: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 Playa for flight tests.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342ee525285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5125" y="1801929"/>
            <a:ext cx="6391250" cy="5908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42ee525285_0_2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g342ee525285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8289" y="824340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42ee525285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68275" y="8549727"/>
            <a:ext cx="1466225" cy="134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2ee525285_0_26"/>
          <p:cNvSpPr txBox="1"/>
          <p:nvPr/>
        </p:nvSpPr>
        <p:spPr>
          <a:xfrm>
            <a:off x="2378550" y="786150"/>
            <a:ext cx="15117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42ee525285_0_26"/>
          <p:cNvSpPr txBox="1"/>
          <p:nvPr/>
        </p:nvSpPr>
        <p:spPr>
          <a:xfrm>
            <a:off x="2378550" y="1759500"/>
            <a:ext cx="13530900" cy="5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cost is low enough to meet the goals we set.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fabric panels work, the total systems weight allows for even larger crafts to be built with the same balloon size.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space programs could use capsules like this for training/research.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Aspirations of long-term habitation in stratosphere, performing ongoing experiments.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iterations will focus on manufacturability and lowering weight.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42ee525285_0_2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342ee525285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8289" y="824340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42ee525285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5" y="8549727"/>
            <a:ext cx="1466225" cy="134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2ee525285_0_46"/>
          <p:cNvSpPr txBox="1"/>
          <p:nvPr/>
        </p:nvSpPr>
        <p:spPr>
          <a:xfrm>
            <a:off x="7251600" y="800800"/>
            <a:ext cx="378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42ee525285_0_4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342ee525285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2225" y="6369350"/>
            <a:ext cx="1974150" cy="18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42ee525285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489" y="6295950"/>
            <a:ext cx="1466236" cy="19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42ee525285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2500" y="8373760"/>
            <a:ext cx="1466225" cy="154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42ee525285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3738" y="2158300"/>
            <a:ext cx="7960524" cy="59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Arizona Profession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042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0C65A3A0-4BFD-408A-848C-651611875EC3}"/>
</file>

<file path=customXml/itemProps2.xml><?xml version="1.0" encoding="utf-8"?>
<ds:datastoreItem xmlns:ds="http://schemas.openxmlformats.org/officeDocument/2006/customXml" ds:itemID="{48AB89A3-3BBD-4734-A571-B2ACEF4DECC5}"/>
</file>

<file path=customXml/itemProps3.xml><?xml version="1.0" encoding="utf-8"?>
<ds:datastoreItem xmlns:ds="http://schemas.openxmlformats.org/officeDocument/2006/customXml" ds:itemID="{08A33A41-0E86-4C80-AF2F-B52292C8330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2021-02-11T20:10:20Z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